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87" d="100"/>
          <a:sy n="87" d="100"/>
        </p:scale>
        <p:origin x="6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nl-NL"/>
              <a:t>Klik om stijl te bewerken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5/3/2018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5/3/2018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5/3/2018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5/3/2018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nl-NL"/>
              <a:t>Klik om stijl te bewerken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5/3/2018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nl-NL"/>
              <a:t>Klik om stijl te bewerken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5/3/2018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nl-NL"/>
              <a:t>Klik om stijl te bewerken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nl-NL"/>
              <a:t>Klik om stijl te bewerken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5/3/2018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nl-NL"/>
              <a:t>Klik om stijl te bewerken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5/3/2018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5/3/2018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5/3/2018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file:///F:\Master%20Duits\module%20arrangeren\421-831-1-SM%20artikel%20van%20prof.%20Westh..pdf" TargetMode="External"/><Relationship Id="rId2" Type="http://schemas.openxmlformats.org/officeDocument/2006/relationships/hyperlink" Target="http://edu.hethooghuis.nl/en/lets-go-digital/4-VMBO-k/leerlingen%20CD%20ROM/tekstverklaren/Leesstrategie%C3%ABn%20bij%20examenteksten.htm" TargetMode="External"/><Relationship Id="rId1" Type="http://schemas.openxmlformats.org/officeDocument/2006/relationships/slideLayout" Target="../slideLayouts/slideLayout6.xml"/><Relationship Id="rId4" Type="http://schemas.openxmlformats.org/officeDocument/2006/relationships/hyperlink" Target="https://leeuwenhorstduits.wikispaces.com/file/view/Leesstrategi&#235;en.do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416D69-FEAE-40B6-8860-B270DB80DD36}"/>
              </a:ext>
            </a:extLst>
          </p:cNvPr>
          <p:cNvSpPr>
            <a:spLocks noGrp="1"/>
          </p:cNvSpPr>
          <p:nvPr>
            <p:ph type="ctrTitle"/>
          </p:nvPr>
        </p:nvSpPr>
        <p:spPr/>
        <p:txBody>
          <a:bodyPr/>
          <a:lstStyle/>
          <a:p>
            <a:r>
              <a:rPr lang="nl-NL" dirty="0"/>
              <a:t>Soorten vragen bij examenteksten Duits</a:t>
            </a:r>
          </a:p>
        </p:txBody>
      </p:sp>
      <p:sp>
        <p:nvSpPr>
          <p:cNvPr id="3" name="Ondertitel 2">
            <a:extLst>
              <a:ext uri="{FF2B5EF4-FFF2-40B4-BE49-F238E27FC236}">
                <a16:creationId xmlns:a16="http://schemas.microsoft.com/office/drawing/2014/main" id="{8BAFF8BE-521F-45EB-8751-32A90164657D}"/>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37591405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8A07C-7F77-45E4-A207-721197888194}"/>
              </a:ext>
            </a:extLst>
          </p:cNvPr>
          <p:cNvSpPr>
            <a:spLocks noGrp="1"/>
          </p:cNvSpPr>
          <p:nvPr>
            <p:ph type="title"/>
          </p:nvPr>
        </p:nvSpPr>
        <p:spPr>
          <a:xfrm>
            <a:off x="913775" y="618517"/>
            <a:ext cx="10656902" cy="5237160"/>
          </a:xfrm>
        </p:spPr>
        <p:txBody>
          <a:bodyPr>
            <a:normAutofit/>
          </a:bodyPr>
          <a:lstStyle/>
          <a:p>
            <a:pPr algn="l"/>
            <a:r>
              <a:rPr lang="nl-NL" sz="1800" dirty="0"/>
              <a:t>Bronnen:</a:t>
            </a:r>
            <a:br>
              <a:rPr lang="nl-NL" sz="1800" dirty="0"/>
            </a:br>
            <a:br>
              <a:rPr lang="nl-NL" sz="1800" dirty="0"/>
            </a:br>
            <a:r>
              <a:rPr lang="nl-NL" sz="1800" u="sng" dirty="0">
                <a:effectLst/>
                <a:hlinkClick r:id="rId2"/>
              </a:rPr>
              <a:t>http://edu.hethooghuis.nl/en/lets-go-digital/4-VMBO-k/leerlingen%20CD%20ROM/tekstverklaren/Leesstrategie%C3%ABn%20bij%20examenteksten.htm</a:t>
            </a:r>
            <a:br>
              <a:rPr lang="nl-NL" sz="1800" dirty="0">
                <a:effectLst/>
              </a:rPr>
            </a:br>
            <a:r>
              <a:rPr lang="nl-NL" sz="1800" dirty="0">
                <a:effectLst/>
              </a:rPr>
              <a:t> </a:t>
            </a:r>
            <a:br>
              <a:rPr lang="nl-NL" sz="1800" dirty="0">
                <a:effectLst/>
              </a:rPr>
            </a:br>
            <a:r>
              <a:rPr lang="nl-NL" sz="1800" u="sng" dirty="0">
                <a:effectLst/>
                <a:hlinkClick r:id="rId3"/>
              </a:rPr>
              <a:t>file:///F:/Master%20Duits/module%20arrangeren/421-831-1-SM%20artikel%20van%20prof.%20Westh..pdf</a:t>
            </a:r>
            <a:br>
              <a:rPr lang="nl-NL" sz="1800" dirty="0">
                <a:effectLst/>
              </a:rPr>
            </a:br>
            <a:r>
              <a:rPr lang="nl-NL" sz="1800" dirty="0">
                <a:effectLst/>
              </a:rPr>
              <a:t> </a:t>
            </a:r>
            <a:br>
              <a:rPr lang="nl-NL" sz="1800" dirty="0">
                <a:effectLst/>
              </a:rPr>
            </a:br>
            <a:r>
              <a:rPr lang="nl-NL" sz="1800" i="1" u="sng" dirty="0">
                <a:effectLst/>
                <a:hlinkClick r:id="rId4"/>
              </a:rPr>
              <a:t>https://leeuwenhorstduits.wikispaces.com/file/view/Leesstrategiëen.doc</a:t>
            </a:r>
            <a:br>
              <a:rPr lang="nl-NL" dirty="0">
                <a:effectLst/>
              </a:rPr>
            </a:br>
            <a:endParaRPr lang="nl-NL" sz="1600" dirty="0"/>
          </a:p>
        </p:txBody>
      </p:sp>
    </p:spTree>
    <p:extLst>
      <p:ext uri="{BB962C8B-B14F-4D97-AF65-F5344CB8AC3E}">
        <p14:creationId xmlns:p14="http://schemas.microsoft.com/office/powerpoint/2010/main" val="42317213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D6F2BE-D555-4D19-9BE9-CE887F1B04B1}"/>
              </a:ext>
            </a:extLst>
          </p:cNvPr>
          <p:cNvSpPr>
            <a:spLocks noGrp="1"/>
          </p:cNvSpPr>
          <p:nvPr>
            <p:ph type="title"/>
          </p:nvPr>
        </p:nvSpPr>
        <p:spPr/>
        <p:txBody>
          <a:bodyPr/>
          <a:lstStyle/>
          <a:p>
            <a:r>
              <a:rPr lang="nl-NL" dirty="0"/>
              <a:t>Scanvragen</a:t>
            </a:r>
          </a:p>
        </p:txBody>
      </p:sp>
      <p:sp>
        <p:nvSpPr>
          <p:cNvPr id="3" name="Tijdelijke aanduiding voor inhoud 2">
            <a:extLst>
              <a:ext uri="{FF2B5EF4-FFF2-40B4-BE49-F238E27FC236}">
                <a16:creationId xmlns:a16="http://schemas.microsoft.com/office/drawing/2014/main" id="{EB24BABD-4750-453D-8567-4E8916496218}"/>
              </a:ext>
            </a:extLst>
          </p:cNvPr>
          <p:cNvSpPr>
            <a:spLocks noGrp="1"/>
          </p:cNvSpPr>
          <p:nvPr>
            <p:ph sz="quarter" idx="13"/>
          </p:nvPr>
        </p:nvSpPr>
        <p:spPr>
          <a:xfrm>
            <a:off x="913774" y="2813538"/>
            <a:ext cx="10363826" cy="2977661"/>
          </a:xfrm>
        </p:spPr>
        <p:txBody>
          <a:bodyPr/>
          <a:lstStyle/>
          <a:p>
            <a:pPr lvl="0"/>
            <a:r>
              <a:rPr lang="nl-NL" dirty="0">
                <a:effectLst/>
              </a:rPr>
              <a:t>Lees de vraag. </a:t>
            </a:r>
          </a:p>
          <a:p>
            <a:pPr lvl="0"/>
            <a:r>
              <a:rPr lang="nl-NL" dirty="0">
                <a:effectLst/>
              </a:rPr>
              <a:t>Bedenk waar je het antwoord zou kunnen vinden.</a:t>
            </a:r>
          </a:p>
          <a:p>
            <a:pPr lvl="0"/>
            <a:r>
              <a:rPr lang="nl-NL" dirty="0">
                <a:effectLst/>
              </a:rPr>
              <a:t>Scan de tekst op deze informatie.</a:t>
            </a:r>
          </a:p>
          <a:p>
            <a:pPr lvl="0"/>
            <a:r>
              <a:rPr lang="nl-NL" dirty="0">
                <a:effectLst/>
              </a:rPr>
              <a:t>Lees de uitgekozen passage nauwkeurig.</a:t>
            </a:r>
          </a:p>
          <a:p>
            <a:pPr lvl="0"/>
            <a:r>
              <a:rPr lang="nl-NL" dirty="0">
                <a:effectLst/>
              </a:rPr>
              <a:t>Formuleer een antwoord.</a:t>
            </a:r>
          </a:p>
          <a:p>
            <a:pPr marL="0" indent="0">
              <a:buNone/>
            </a:pPr>
            <a:endParaRPr lang="nl-NL" dirty="0"/>
          </a:p>
        </p:txBody>
      </p:sp>
    </p:spTree>
    <p:extLst>
      <p:ext uri="{BB962C8B-B14F-4D97-AF65-F5344CB8AC3E}">
        <p14:creationId xmlns:p14="http://schemas.microsoft.com/office/powerpoint/2010/main" val="9406736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890B27-0977-4DEB-B9BA-5BBB70415F34}"/>
              </a:ext>
            </a:extLst>
          </p:cNvPr>
          <p:cNvSpPr>
            <a:spLocks noGrp="1"/>
          </p:cNvSpPr>
          <p:nvPr>
            <p:ph type="title"/>
          </p:nvPr>
        </p:nvSpPr>
        <p:spPr/>
        <p:txBody>
          <a:bodyPr/>
          <a:lstStyle/>
          <a:p>
            <a:r>
              <a:rPr lang="nl-NL" dirty="0"/>
              <a:t>Stappenplan voor het maken van scanning</a:t>
            </a:r>
          </a:p>
        </p:txBody>
      </p:sp>
      <p:sp>
        <p:nvSpPr>
          <p:cNvPr id="3" name="Tijdelijke aanduiding voor inhoud 2">
            <a:extLst>
              <a:ext uri="{FF2B5EF4-FFF2-40B4-BE49-F238E27FC236}">
                <a16:creationId xmlns:a16="http://schemas.microsoft.com/office/drawing/2014/main" id="{DCC1B7F7-363B-421B-892A-15CA2B7371F0}"/>
              </a:ext>
            </a:extLst>
          </p:cNvPr>
          <p:cNvSpPr>
            <a:spLocks noGrp="1"/>
          </p:cNvSpPr>
          <p:nvPr>
            <p:ph sz="quarter" idx="13"/>
          </p:nvPr>
        </p:nvSpPr>
        <p:spPr/>
        <p:txBody>
          <a:bodyPr/>
          <a:lstStyle/>
          <a:p>
            <a:r>
              <a:rPr lang="nl-NL" dirty="0"/>
              <a:t>Wanneer:</a:t>
            </a:r>
          </a:p>
          <a:p>
            <a:pPr lvl="1"/>
            <a:r>
              <a:rPr lang="nl-NL" dirty="0"/>
              <a:t>Als je in korte tijd specifieke informatie nodig hebt</a:t>
            </a:r>
          </a:p>
          <a:p>
            <a:r>
              <a:rPr lang="nl-NL" dirty="0"/>
              <a:t>Waar:</a:t>
            </a:r>
          </a:p>
          <a:p>
            <a:pPr lvl="1"/>
            <a:r>
              <a:rPr lang="nl-NL" dirty="0"/>
              <a:t>Vaak aan het eind van een examen</a:t>
            </a:r>
          </a:p>
          <a:p>
            <a:pPr lvl="1"/>
            <a:r>
              <a:rPr lang="nl-NL" dirty="0">
                <a:effectLst/>
              </a:rPr>
              <a:t>In  gewone teksten en</a:t>
            </a:r>
          </a:p>
          <a:p>
            <a:pPr lvl="1"/>
            <a:r>
              <a:rPr lang="nl-NL" dirty="0">
                <a:effectLst/>
              </a:rPr>
              <a:t> inhoudsopgaven of indexen.</a:t>
            </a:r>
            <a:endParaRPr lang="nl-NL" dirty="0"/>
          </a:p>
          <a:p>
            <a:pPr lvl="1"/>
            <a:endParaRPr lang="nl-NL" dirty="0"/>
          </a:p>
        </p:txBody>
      </p:sp>
    </p:spTree>
    <p:extLst>
      <p:ext uri="{BB962C8B-B14F-4D97-AF65-F5344CB8AC3E}">
        <p14:creationId xmlns:p14="http://schemas.microsoft.com/office/powerpoint/2010/main" val="26857028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52FDE5-F5A5-49D9-B981-FB45799148FD}"/>
              </a:ext>
            </a:extLst>
          </p:cNvPr>
          <p:cNvSpPr>
            <a:spLocks noGrp="1"/>
          </p:cNvSpPr>
          <p:nvPr>
            <p:ph type="title"/>
          </p:nvPr>
        </p:nvSpPr>
        <p:spPr/>
        <p:txBody>
          <a:bodyPr/>
          <a:lstStyle/>
          <a:p>
            <a:r>
              <a:rPr lang="nl-NL" dirty="0"/>
              <a:t>Gewone teksten</a:t>
            </a:r>
          </a:p>
        </p:txBody>
      </p:sp>
      <p:sp>
        <p:nvSpPr>
          <p:cNvPr id="3" name="Tijdelijke aanduiding voor inhoud 2">
            <a:extLst>
              <a:ext uri="{FF2B5EF4-FFF2-40B4-BE49-F238E27FC236}">
                <a16:creationId xmlns:a16="http://schemas.microsoft.com/office/drawing/2014/main" id="{A8AA2C29-13E8-4105-AE61-10F90B685519}"/>
              </a:ext>
            </a:extLst>
          </p:cNvPr>
          <p:cNvSpPr>
            <a:spLocks noGrp="1"/>
          </p:cNvSpPr>
          <p:nvPr>
            <p:ph sz="quarter" idx="13"/>
          </p:nvPr>
        </p:nvSpPr>
        <p:spPr/>
        <p:txBody>
          <a:bodyPr/>
          <a:lstStyle/>
          <a:p>
            <a:pPr lvl="0"/>
            <a:r>
              <a:rPr lang="nl-NL" dirty="0">
                <a:effectLst/>
              </a:rPr>
              <a:t>Lees de vraag goed door.</a:t>
            </a:r>
          </a:p>
          <a:p>
            <a:pPr lvl="0"/>
            <a:r>
              <a:rPr lang="nl-NL" dirty="0">
                <a:effectLst/>
              </a:rPr>
              <a:t>Lees de titel en de eerste en laatste zin van de alinea (ELZA methode ).</a:t>
            </a:r>
          </a:p>
          <a:p>
            <a:pPr lvl="0"/>
            <a:r>
              <a:rPr lang="nl-NL" dirty="0">
                <a:effectLst/>
              </a:rPr>
              <a:t>wat is het onderwerp van de tekst?</a:t>
            </a:r>
          </a:p>
          <a:p>
            <a:pPr lvl="0"/>
            <a:r>
              <a:rPr lang="nl-NL" dirty="0">
                <a:effectLst/>
              </a:rPr>
              <a:t>Zoek nu naar de gevraagde informatie.</a:t>
            </a:r>
          </a:p>
          <a:p>
            <a:pPr lvl="0"/>
            <a:r>
              <a:rPr lang="nl-NL" dirty="0">
                <a:effectLst/>
              </a:rPr>
              <a:t>Controleer of je echt de vraag hebt beantwoord.</a:t>
            </a:r>
          </a:p>
          <a:p>
            <a:endParaRPr lang="nl-NL" dirty="0"/>
          </a:p>
        </p:txBody>
      </p:sp>
    </p:spTree>
    <p:extLst>
      <p:ext uri="{BB962C8B-B14F-4D97-AF65-F5344CB8AC3E}">
        <p14:creationId xmlns:p14="http://schemas.microsoft.com/office/powerpoint/2010/main" val="11994181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7C00BD-3881-49B7-9860-E20FF1A4A019}"/>
              </a:ext>
            </a:extLst>
          </p:cNvPr>
          <p:cNvSpPr>
            <a:spLocks noGrp="1"/>
          </p:cNvSpPr>
          <p:nvPr>
            <p:ph type="title"/>
          </p:nvPr>
        </p:nvSpPr>
        <p:spPr/>
        <p:txBody>
          <a:bodyPr/>
          <a:lstStyle/>
          <a:p>
            <a:r>
              <a:rPr lang="nl-NL" dirty="0"/>
              <a:t>Inhoudsopgaven of indexen</a:t>
            </a:r>
          </a:p>
        </p:txBody>
      </p:sp>
      <p:sp>
        <p:nvSpPr>
          <p:cNvPr id="3" name="Tijdelijke aanduiding voor inhoud 2">
            <a:extLst>
              <a:ext uri="{FF2B5EF4-FFF2-40B4-BE49-F238E27FC236}">
                <a16:creationId xmlns:a16="http://schemas.microsoft.com/office/drawing/2014/main" id="{305BBA2D-E039-42BB-AD23-85CE809DE6D4}"/>
              </a:ext>
            </a:extLst>
          </p:cNvPr>
          <p:cNvSpPr>
            <a:spLocks noGrp="1"/>
          </p:cNvSpPr>
          <p:nvPr>
            <p:ph sz="quarter" idx="13"/>
          </p:nvPr>
        </p:nvSpPr>
        <p:spPr/>
        <p:txBody>
          <a:bodyPr>
            <a:normAutofit fontScale="92500"/>
          </a:bodyPr>
          <a:lstStyle/>
          <a:p>
            <a:pPr lvl="0"/>
            <a:r>
              <a:rPr lang="nl-NL" dirty="0">
                <a:effectLst/>
              </a:rPr>
              <a:t>Lees de vraag goed door.</a:t>
            </a:r>
          </a:p>
          <a:p>
            <a:pPr lvl="0"/>
            <a:r>
              <a:rPr lang="nl-NL" dirty="0">
                <a:effectLst/>
              </a:rPr>
              <a:t>Kijk naar de verschillende rubrieken, staan ze alfabetisch, op onderwerp, enz. </a:t>
            </a:r>
          </a:p>
          <a:p>
            <a:pPr lvl="0"/>
            <a:r>
              <a:rPr lang="nl-NL" dirty="0">
                <a:effectLst/>
              </a:rPr>
              <a:t>Lees de ‘kopjes’ en beslis dan of het nodig is het bijbehorende stukje te lezen. </a:t>
            </a:r>
          </a:p>
          <a:p>
            <a:pPr lvl="0"/>
            <a:r>
              <a:rPr lang="nl-NL" dirty="0">
                <a:effectLst/>
              </a:rPr>
              <a:t>Er staat niet altijd bij hoeveel antwoorden je op moet schrijven. </a:t>
            </a:r>
          </a:p>
          <a:p>
            <a:pPr lvl="0"/>
            <a:r>
              <a:rPr lang="nl-NL" dirty="0">
                <a:effectLst/>
              </a:rPr>
              <a:t>Controleer of je echt de vraag hebt beantwoord.</a:t>
            </a:r>
          </a:p>
          <a:p>
            <a:r>
              <a:rPr lang="nl-NL" b="1" dirty="0">
                <a:effectLst/>
              </a:rPr>
              <a:t>Let op</a:t>
            </a:r>
            <a:r>
              <a:rPr lang="nl-NL" dirty="0">
                <a:effectLst/>
              </a:rPr>
              <a:t>: Het kan voorkomen dat naar iets gevraagd wordt dat </a:t>
            </a:r>
            <a:r>
              <a:rPr lang="nl-NL" b="1" dirty="0">
                <a:effectLst/>
              </a:rPr>
              <a:t>niet</a:t>
            </a:r>
            <a:r>
              <a:rPr lang="nl-NL" dirty="0">
                <a:effectLst/>
              </a:rPr>
              <a:t> in de tekst staat. </a:t>
            </a:r>
          </a:p>
          <a:p>
            <a:pPr marL="0" indent="0">
              <a:buNone/>
            </a:pPr>
            <a:r>
              <a:rPr lang="nl-NL" dirty="0">
                <a:effectLst/>
              </a:rPr>
              <a:t>   Soms moet je gewoon ‘</a:t>
            </a:r>
            <a:r>
              <a:rPr lang="nl-NL" b="1" dirty="0">
                <a:effectLst/>
              </a:rPr>
              <a:t>nee’</a:t>
            </a:r>
            <a:r>
              <a:rPr lang="nl-NL" dirty="0">
                <a:effectLst/>
              </a:rPr>
              <a:t> of ‘</a:t>
            </a:r>
            <a:r>
              <a:rPr lang="nl-NL" b="1" dirty="0">
                <a:effectLst/>
              </a:rPr>
              <a:t>geen’</a:t>
            </a:r>
            <a:r>
              <a:rPr lang="nl-NL" dirty="0">
                <a:effectLst/>
              </a:rPr>
              <a:t> op </a:t>
            </a:r>
            <a:r>
              <a:rPr lang="nl-NL" b="1" dirty="0">
                <a:effectLst/>
              </a:rPr>
              <a:t>durven</a:t>
            </a:r>
            <a:r>
              <a:rPr lang="nl-NL" dirty="0">
                <a:effectLst/>
              </a:rPr>
              <a:t> schrijven.</a:t>
            </a:r>
          </a:p>
          <a:p>
            <a:endParaRPr lang="nl-NL" dirty="0"/>
          </a:p>
        </p:txBody>
      </p:sp>
    </p:spTree>
    <p:extLst>
      <p:ext uri="{BB962C8B-B14F-4D97-AF65-F5344CB8AC3E}">
        <p14:creationId xmlns:p14="http://schemas.microsoft.com/office/powerpoint/2010/main" val="39169151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A7E23C-5523-4357-8F56-339634A520D3}"/>
              </a:ext>
            </a:extLst>
          </p:cNvPr>
          <p:cNvSpPr>
            <a:spLocks noGrp="1"/>
          </p:cNvSpPr>
          <p:nvPr>
            <p:ph type="title"/>
          </p:nvPr>
        </p:nvSpPr>
        <p:spPr>
          <a:xfrm>
            <a:off x="913775" y="618517"/>
            <a:ext cx="10364451" cy="1227869"/>
          </a:xfrm>
        </p:spPr>
        <p:txBody>
          <a:bodyPr/>
          <a:lstStyle/>
          <a:p>
            <a:r>
              <a:rPr lang="nl-NL" dirty="0"/>
              <a:t>Open vragen</a:t>
            </a:r>
          </a:p>
        </p:txBody>
      </p:sp>
      <p:sp>
        <p:nvSpPr>
          <p:cNvPr id="3" name="Tijdelijke aanduiding voor inhoud 2">
            <a:extLst>
              <a:ext uri="{FF2B5EF4-FFF2-40B4-BE49-F238E27FC236}">
                <a16:creationId xmlns:a16="http://schemas.microsoft.com/office/drawing/2014/main" id="{E43462AD-0739-4289-8EBD-9086558AB75A}"/>
              </a:ext>
            </a:extLst>
          </p:cNvPr>
          <p:cNvSpPr>
            <a:spLocks noGrp="1"/>
          </p:cNvSpPr>
          <p:nvPr>
            <p:ph sz="quarter" idx="13"/>
          </p:nvPr>
        </p:nvSpPr>
        <p:spPr>
          <a:xfrm>
            <a:off x="913774" y="1846386"/>
            <a:ext cx="10363826" cy="4393098"/>
          </a:xfrm>
        </p:spPr>
        <p:txBody>
          <a:bodyPr>
            <a:normAutofit fontScale="85000" lnSpcReduction="10000"/>
          </a:bodyPr>
          <a:lstStyle/>
          <a:p>
            <a:pPr lvl="0"/>
            <a:r>
              <a:rPr lang="nl-NL" dirty="0">
                <a:effectLst/>
              </a:rPr>
              <a:t>meestal in het Nederlands beantwoorden.</a:t>
            </a:r>
          </a:p>
          <a:p>
            <a:pPr lvl="0"/>
            <a:r>
              <a:rPr lang="nl-NL" dirty="0">
                <a:effectLst/>
              </a:rPr>
              <a:t>Lees de vraag nauwkeurig.</a:t>
            </a:r>
          </a:p>
          <a:p>
            <a:pPr lvl="0"/>
            <a:r>
              <a:rPr lang="nl-NL" dirty="0">
                <a:effectLst/>
              </a:rPr>
              <a:t>Lees het stuk tekst waar de vraag over gaat gedetailleerd.</a:t>
            </a:r>
          </a:p>
          <a:p>
            <a:pPr lvl="0"/>
            <a:r>
              <a:rPr lang="nl-NL" dirty="0">
                <a:effectLst/>
              </a:rPr>
              <a:t>Onderstreep het gedeelte waarin het antwoord staat.</a:t>
            </a:r>
          </a:p>
          <a:p>
            <a:pPr lvl="0"/>
            <a:r>
              <a:rPr lang="nl-NL" dirty="0">
                <a:effectLst/>
              </a:rPr>
              <a:t>Beantwoord een vraag in kort en bondig Nederlands.</a:t>
            </a:r>
          </a:p>
          <a:p>
            <a:pPr lvl="0"/>
            <a:r>
              <a:rPr lang="nl-NL" dirty="0">
                <a:effectLst/>
              </a:rPr>
              <a:t>Lees de vraag en het antwoord nog eens door om te controleren of je echt wel antwoord op de vraag hebt gegeven.</a:t>
            </a:r>
          </a:p>
          <a:p>
            <a:pPr lvl="0"/>
            <a:r>
              <a:rPr lang="nl-NL" dirty="0">
                <a:effectLst/>
              </a:rPr>
              <a:t>Beperk je antwoord tot datgene wat wordt gevraagd. </a:t>
            </a:r>
          </a:p>
          <a:p>
            <a:pPr lvl="0"/>
            <a:r>
              <a:rPr lang="nl-NL" dirty="0">
                <a:effectLst/>
              </a:rPr>
              <a:t>Als er 1 reden gevraagd wordt telt alleen de eerste reden. </a:t>
            </a:r>
          </a:p>
          <a:p>
            <a:pPr lvl="0"/>
            <a:r>
              <a:rPr lang="nl-NL" dirty="0">
                <a:effectLst/>
              </a:rPr>
              <a:t>Houd je aan het maximaal aantal woorden.</a:t>
            </a:r>
          </a:p>
          <a:p>
            <a:pPr lvl="0"/>
            <a:r>
              <a:rPr lang="nl-NL" dirty="0">
                <a:effectLst/>
              </a:rPr>
              <a:t>Bij citeren de eerste 2 en de laatste 2 woorden opschrijven. Dus geen hele zinnen.</a:t>
            </a:r>
          </a:p>
          <a:p>
            <a:endParaRPr lang="nl-NL" dirty="0"/>
          </a:p>
        </p:txBody>
      </p:sp>
    </p:spTree>
    <p:extLst>
      <p:ext uri="{BB962C8B-B14F-4D97-AF65-F5344CB8AC3E}">
        <p14:creationId xmlns:p14="http://schemas.microsoft.com/office/powerpoint/2010/main" val="11581538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C6A929-6485-46D8-B1D5-993DA961E865}"/>
              </a:ext>
            </a:extLst>
          </p:cNvPr>
          <p:cNvSpPr>
            <a:spLocks noGrp="1"/>
          </p:cNvSpPr>
          <p:nvPr>
            <p:ph type="title"/>
          </p:nvPr>
        </p:nvSpPr>
        <p:spPr>
          <a:xfrm>
            <a:off x="913775" y="618517"/>
            <a:ext cx="10364451" cy="448283"/>
          </a:xfrm>
        </p:spPr>
        <p:txBody>
          <a:bodyPr>
            <a:normAutofit fontScale="90000"/>
          </a:bodyPr>
          <a:lstStyle/>
          <a:p>
            <a:r>
              <a:rPr lang="nl-NL" dirty="0"/>
              <a:t>meerkeuzevragen</a:t>
            </a:r>
          </a:p>
        </p:txBody>
      </p:sp>
      <p:sp>
        <p:nvSpPr>
          <p:cNvPr id="3" name="Tijdelijke aanduiding voor inhoud 2">
            <a:extLst>
              <a:ext uri="{FF2B5EF4-FFF2-40B4-BE49-F238E27FC236}">
                <a16:creationId xmlns:a16="http://schemas.microsoft.com/office/drawing/2014/main" id="{E597544A-6875-44E7-9F54-ECAB39B03A9C}"/>
              </a:ext>
            </a:extLst>
          </p:cNvPr>
          <p:cNvSpPr>
            <a:spLocks noGrp="1"/>
          </p:cNvSpPr>
          <p:nvPr>
            <p:ph sz="quarter" idx="13"/>
          </p:nvPr>
        </p:nvSpPr>
        <p:spPr>
          <a:xfrm>
            <a:off x="913774" y="1582616"/>
            <a:ext cx="10363826" cy="4208584"/>
          </a:xfrm>
        </p:spPr>
        <p:txBody>
          <a:bodyPr>
            <a:normAutofit fontScale="70000" lnSpcReduction="20000"/>
          </a:bodyPr>
          <a:lstStyle/>
          <a:p>
            <a:pPr lvl="0"/>
            <a:r>
              <a:rPr lang="nl-NL" dirty="0">
                <a:effectLst/>
              </a:rPr>
              <a:t>Bekijk de tekst (oriënterend lezen) waar gaat de tekst over ?</a:t>
            </a:r>
          </a:p>
          <a:p>
            <a:pPr lvl="0"/>
            <a:r>
              <a:rPr lang="nl-NL" dirty="0">
                <a:effectLst/>
              </a:rPr>
              <a:t>Wat weet je al over het onderwerp?</a:t>
            </a:r>
          </a:p>
          <a:p>
            <a:pPr lvl="0"/>
            <a:r>
              <a:rPr lang="nl-NL" dirty="0">
                <a:effectLst/>
              </a:rPr>
              <a:t>Lees de meerkeuze vraag.</a:t>
            </a:r>
          </a:p>
          <a:p>
            <a:pPr lvl="0"/>
            <a:r>
              <a:rPr lang="nl-NL" dirty="0">
                <a:effectLst/>
              </a:rPr>
              <a:t>lees de eerste en laatste regel van de alinea: ELZA methode.</a:t>
            </a:r>
          </a:p>
          <a:p>
            <a:pPr lvl="0"/>
            <a:r>
              <a:rPr lang="nl-NL" dirty="0">
                <a:effectLst/>
              </a:rPr>
              <a:t>Zoek in de tekst naar aanwijzingen die belangrijk kunnen zijn voor je keuze</a:t>
            </a:r>
          </a:p>
          <a:p>
            <a:pPr lvl="0"/>
            <a:r>
              <a:rPr lang="nl-NL" dirty="0">
                <a:effectLst/>
              </a:rPr>
              <a:t>onderstreep signaalwoorden: Ze geven tegenstellingen, oorzaken, gevolgen, redenen, </a:t>
            </a:r>
            <a:r>
              <a:rPr lang="nl-NL" dirty="0" err="1">
                <a:effectLst/>
              </a:rPr>
              <a:t>enz</a:t>
            </a:r>
            <a:r>
              <a:rPr lang="nl-NL" dirty="0">
                <a:effectLst/>
              </a:rPr>
              <a:t> aan.</a:t>
            </a:r>
          </a:p>
          <a:p>
            <a:pPr lvl="0"/>
            <a:r>
              <a:rPr lang="nl-NL" dirty="0">
                <a:effectLst/>
              </a:rPr>
              <a:t>Probeer eerst eigen antwoord te bedenken </a:t>
            </a:r>
          </a:p>
          <a:p>
            <a:pPr lvl="0"/>
            <a:r>
              <a:rPr lang="nl-NL" dirty="0">
                <a:effectLst/>
              </a:rPr>
              <a:t>Daarna pas de alternatieven lezen </a:t>
            </a:r>
          </a:p>
          <a:p>
            <a:pPr lvl="0"/>
            <a:r>
              <a:rPr lang="nl-NL" dirty="0">
                <a:effectLst/>
              </a:rPr>
              <a:t>Het meest lijkende alternatief kiezen</a:t>
            </a:r>
          </a:p>
          <a:p>
            <a:pPr lvl="0"/>
            <a:r>
              <a:rPr lang="nl-NL" dirty="0">
                <a:effectLst/>
              </a:rPr>
              <a:t>Lukt dat niet, streep dan de foute en minst waarschijnlijke antwoorden door.</a:t>
            </a:r>
          </a:p>
          <a:p>
            <a:r>
              <a:rPr lang="nl-NL" dirty="0">
                <a:effectLst/>
              </a:rPr>
              <a:t>Lees als je tijd hebt aan het eind als je tijd hebt de vragen en de antwoorden die je gekozen hebt een keer door. Dit moet eigenlijk een redelijke weergave van de tekst zijn.</a:t>
            </a:r>
          </a:p>
          <a:p>
            <a:endParaRPr lang="nl-NL" dirty="0"/>
          </a:p>
        </p:txBody>
      </p:sp>
    </p:spTree>
    <p:extLst>
      <p:ext uri="{BB962C8B-B14F-4D97-AF65-F5344CB8AC3E}">
        <p14:creationId xmlns:p14="http://schemas.microsoft.com/office/powerpoint/2010/main" val="27255389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FF13F6-EE79-4031-9341-7F19216C2946}"/>
              </a:ext>
            </a:extLst>
          </p:cNvPr>
          <p:cNvSpPr>
            <a:spLocks noGrp="1"/>
          </p:cNvSpPr>
          <p:nvPr>
            <p:ph type="title"/>
          </p:nvPr>
        </p:nvSpPr>
        <p:spPr/>
        <p:txBody>
          <a:bodyPr/>
          <a:lstStyle/>
          <a:p>
            <a:r>
              <a:rPr lang="nl-NL" dirty="0"/>
              <a:t>meerkeuzevragen</a:t>
            </a:r>
          </a:p>
        </p:txBody>
      </p:sp>
      <p:sp>
        <p:nvSpPr>
          <p:cNvPr id="3" name="Tijdelijke aanduiding voor inhoud 2">
            <a:extLst>
              <a:ext uri="{FF2B5EF4-FFF2-40B4-BE49-F238E27FC236}">
                <a16:creationId xmlns:a16="http://schemas.microsoft.com/office/drawing/2014/main" id="{CED51CC9-51C6-435F-A179-C0039E24B9ED}"/>
              </a:ext>
            </a:extLst>
          </p:cNvPr>
          <p:cNvSpPr>
            <a:spLocks noGrp="1"/>
          </p:cNvSpPr>
          <p:nvPr>
            <p:ph sz="quarter" idx="13"/>
          </p:nvPr>
        </p:nvSpPr>
        <p:spPr/>
        <p:txBody>
          <a:bodyPr>
            <a:normAutofit fontScale="77500" lnSpcReduction="20000"/>
          </a:bodyPr>
          <a:lstStyle/>
          <a:p>
            <a:pPr marL="0" indent="0">
              <a:buNone/>
            </a:pPr>
            <a:r>
              <a:rPr lang="nl-NL" b="1" i="1" dirty="0"/>
              <a:t>Let op</a:t>
            </a:r>
          </a:p>
          <a:p>
            <a:pPr lvl="0"/>
            <a:r>
              <a:rPr lang="nl-NL" dirty="0">
                <a:effectLst/>
              </a:rPr>
              <a:t>De antwoorden staan in alfabetische volgorde dus het kan gebeuren dat je 6 keer achter elkaar A krijgt, puur toeval.</a:t>
            </a:r>
          </a:p>
          <a:p>
            <a:pPr lvl="0"/>
            <a:r>
              <a:rPr lang="nl-NL" dirty="0">
                <a:effectLst/>
              </a:rPr>
              <a:t>Als maar een deel van het antwoord goed is, is het fout.</a:t>
            </a:r>
          </a:p>
          <a:p>
            <a:pPr lvl="0"/>
            <a:r>
              <a:rPr lang="nl-NL" dirty="0">
                <a:effectLst/>
              </a:rPr>
              <a:t>2 antwoorden vallen vaak al af omdat het ‘onzinantwoorden’ zijn.</a:t>
            </a:r>
          </a:p>
          <a:p>
            <a:pPr lvl="0"/>
            <a:r>
              <a:rPr lang="nl-NL" dirty="0">
                <a:effectLst/>
              </a:rPr>
              <a:t>ook als je meteen weet dat antwoord A goed is moet je de andere antwoorden lezen. Je weet maar nooit ….</a:t>
            </a:r>
          </a:p>
          <a:p>
            <a:pPr lvl="0"/>
            <a:r>
              <a:rPr lang="nl-NL" dirty="0">
                <a:effectLst/>
              </a:rPr>
              <a:t>Het goede antwoord is meestal een stukje uit de tekst in andere woorden.</a:t>
            </a:r>
          </a:p>
          <a:p>
            <a:pPr lvl="0"/>
            <a:r>
              <a:rPr lang="nl-NL" dirty="0">
                <a:effectLst/>
              </a:rPr>
              <a:t>Schakel je eigen mening over het onderwerp uit. Als er in een antwoord staat dat Hitler een onmens was, is dit toch fout als het niet in de tekst staat.</a:t>
            </a:r>
          </a:p>
          <a:p>
            <a:pPr marL="0" indent="0">
              <a:buNone/>
            </a:pPr>
            <a:endParaRPr lang="nl-NL" dirty="0"/>
          </a:p>
        </p:txBody>
      </p:sp>
    </p:spTree>
    <p:extLst>
      <p:ext uri="{BB962C8B-B14F-4D97-AF65-F5344CB8AC3E}">
        <p14:creationId xmlns:p14="http://schemas.microsoft.com/office/powerpoint/2010/main" val="5071082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486F8D-A625-4ECC-A434-368FA8B3551D}"/>
              </a:ext>
            </a:extLst>
          </p:cNvPr>
          <p:cNvSpPr>
            <a:spLocks noGrp="1"/>
          </p:cNvSpPr>
          <p:nvPr>
            <p:ph type="title"/>
          </p:nvPr>
        </p:nvSpPr>
        <p:spPr>
          <a:xfrm>
            <a:off x="913775" y="618517"/>
            <a:ext cx="10364451" cy="629991"/>
          </a:xfrm>
        </p:spPr>
        <p:txBody>
          <a:bodyPr/>
          <a:lstStyle/>
          <a:p>
            <a:r>
              <a:rPr lang="nl-NL" dirty="0"/>
              <a:t>gatentekst</a:t>
            </a:r>
          </a:p>
        </p:txBody>
      </p:sp>
      <p:sp>
        <p:nvSpPr>
          <p:cNvPr id="3" name="Tijdelijke aanduiding voor inhoud 2">
            <a:extLst>
              <a:ext uri="{FF2B5EF4-FFF2-40B4-BE49-F238E27FC236}">
                <a16:creationId xmlns:a16="http://schemas.microsoft.com/office/drawing/2014/main" id="{BDEF3C69-1E09-4E63-BFC9-DFBAA646A249}"/>
              </a:ext>
            </a:extLst>
          </p:cNvPr>
          <p:cNvSpPr>
            <a:spLocks noGrp="1"/>
          </p:cNvSpPr>
          <p:nvPr>
            <p:ph sz="quarter" idx="13"/>
          </p:nvPr>
        </p:nvSpPr>
        <p:spPr>
          <a:xfrm>
            <a:off x="913774" y="1723291"/>
            <a:ext cx="10363826" cy="4255477"/>
          </a:xfrm>
        </p:spPr>
        <p:txBody>
          <a:bodyPr>
            <a:normAutofit fontScale="62500" lnSpcReduction="20000"/>
          </a:bodyPr>
          <a:lstStyle/>
          <a:p>
            <a:pPr lvl="0"/>
            <a:r>
              <a:rPr lang="nl-NL" dirty="0">
                <a:effectLst/>
              </a:rPr>
              <a:t>Lees de tekst vóór en na het gat nauwkeurig. </a:t>
            </a:r>
          </a:p>
          <a:p>
            <a:pPr lvl="0"/>
            <a:r>
              <a:rPr lang="nl-NL" dirty="0">
                <a:effectLst/>
              </a:rPr>
              <a:t>Lees de antwoorden nog niet.</a:t>
            </a:r>
          </a:p>
          <a:p>
            <a:pPr lvl="0"/>
            <a:r>
              <a:rPr lang="nl-NL" dirty="0">
                <a:effectLst/>
              </a:rPr>
              <a:t>Bepaal de </a:t>
            </a:r>
            <a:r>
              <a:rPr lang="nl-NL" b="1" dirty="0">
                <a:effectLst/>
              </a:rPr>
              <a:t>functie</a:t>
            </a:r>
            <a:r>
              <a:rPr lang="nl-NL" dirty="0">
                <a:effectLst/>
              </a:rPr>
              <a:t> van het in te vullen woord.</a:t>
            </a:r>
          </a:p>
          <a:p>
            <a:pPr lvl="0"/>
            <a:r>
              <a:rPr lang="nl-NL" dirty="0">
                <a:effectLst/>
              </a:rPr>
              <a:t>Bepaal de </a:t>
            </a:r>
            <a:r>
              <a:rPr lang="nl-NL" b="1" dirty="0">
                <a:effectLst/>
              </a:rPr>
              <a:t>woordsoort</a:t>
            </a:r>
            <a:r>
              <a:rPr lang="nl-NL" dirty="0">
                <a:effectLst/>
              </a:rPr>
              <a:t> die ingevuld moet worden.</a:t>
            </a:r>
          </a:p>
          <a:p>
            <a:pPr lvl="0"/>
            <a:r>
              <a:rPr lang="nl-NL" dirty="0">
                <a:effectLst/>
              </a:rPr>
              <a:t>Bepaal wat het </a:t>
            </a:r>
            <a:r>
              <a:rPr lang="nl-NL" b="1" dirty="0">
                <a:effectLst/>
              </a:rPr>
              <a:t>verband</a:t>
            </a:r>
            <a:r>
              <a:rPr lang="nl-NL" dirty="0">
                <a:effectLst/>
              </a:rPr>
              <a:t> is tussen het deel vóór en na het gat.</a:t>
            </a:r>
          </a:p>
          <a:p>
            <a:pPr lvl="0"/>
            <a:r>
              <a:rPr lang="nl-NL" b="1" dirty="0">
                <a:effectLst/>
              </a:rPr>
              <a:t>Verzin</a:t>
            </a:r>
            <a:r>
              <a:rPr lang="nl-NL" dirty="0">
                <a:effectLst/>
              </a:rPr>
              <a:t> </a:t>
            </a:r>
            <a:r>
              <a:rPr lang="nl-NL" b="1" dirty="0">
                <a:effectLst/>
              </a:rPr>
              <a:t>zelf</a:t>
            </a:r>
            <a:r>
              <a:rPr lang="nl-NL" dirty="0">
                <a:effectLst/>
              </a:rPr>
              <a:t> een invulling.</a:t>
            </a:r>
          </a:p>
          <a:p>
            <a:pPr lvl="0"/>
            <a:r>
              <a:rPr lang="nl-NL" dirty="0">
                <a:effectLst/>
              </a:rPr>
              <a:t>Schrijf zo veel mogelijk de </a:t>
            </a:r>
            <a:r>
              <a:rPr lang="nl-NL" b="1" dirty="0">
                <a:effectLst/>
              </a:rPr>
              <a:t>vertaling</a:t>
            </a:r>
            <a:r>
              <a:rPr lang="nl-NL" dirty="0">
                <a:effectLst/>
              </a:rPr>
              <a:t> achter elk antwoord.</a:t>
            </a:r>
          </a:p>
          <a:p>
            <a:pPr lvl="0"/>
            <a:r>
              <a:rPr lang="nl-NL" dirty="0">
                <a:effectLst/>
              </a:rPr>
              <a:t>Als je genoeg tijd hebt kun je de overgebleven woorden in een woordenboek opzoeken</a:t>
            </a:r>
          </a:p>
          <a:p>
            <a:pPr lvl="0"/>
            <a:r>
              <a:rPr lang="nl-NL" b="1" dirty="0">
                <a:effectLst/>
              </a:rPr>
              <a:t>Kies</a:t>
            </a:r>
            <a:r>
              <a:rPr lang="nl-NL" dirty="0">
                <a:effectLst/>
              </a:rPr>
              <a:t> het juiste antwoord en vul dat op de plek van het gat in de zin </a:t>
            </a:r>
          </a:p>
          <a:p>
            <a:pPr lvl="0"/>
            <a:r>
              <a:rPr lang="nl-NL" dirty="0">
                <a:effectLst/>
              </a:rPr>
              <a:t>Controleer of de andere woorden echt fout zijn</a:t>
            </a:r>
          </a:p>
          <a:p>
            <a:pPr lvl="0"/>
            <a:r>
              <a:rPr lang="nl-NL" dirty="0">
                <a:effectLst/>
              </a:rPr>
              <a:t>Als je het juiste antwoord niet kunt vinden kies je de afstreepmethode</a:t>
            </a:r>
          </a:p>
          <a:p>
            <a:pPr lvl="0"/>
            <a:r>
              <a:rPr lang="nl-NL" dirty="0">
                <a:effectLst/>
              </a:rPr>
              <a:t>Als je genoeg tijd hebt kun je de hele tekst nog een keer doorlezen.</a:t>
            </a:r>
          </a:p>
          <a:p>
            <a:pPr lvl="0"/>
            <a:r>
              <a:rPr lang="nl-NL" dirty="0">
                <a:effectLst/>
              </a:rPr>
              <a:t>Soms begrijp je de tekst pas als alle gaten gevuld zijn . </a:t>
            </a:r>
          </a:p>
          <a:p>
            <a:endParaRPr lang="nl-NL" dirty="0"/>
          </a:p>
        </p:txBody>
      </p:sp>
    </p:spTree>
    <p:extLst>
      <p:ext uri="{BB962C8B-B14F-4D97-AF65-F5344CB8AC3E}">
        <p14:creationId xmlns:p14="http://schemas.microsoft.com/office/powerpoint/2010/main" val="11040328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Druppel">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Druppel</Template>
  <TotalTime>50</TotalTime>
  <Words>725</Words>
  <Application>Microsoft Office PowerPoint</Application>
  <PresentationFormat>Breedbeeld</PresentationFormat>
  <Paragraphs>74</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Tw Cen MT</vt:lpstr>
      <vt:lpstr>Druppel</vt:lpstr>
      <vt:lpstr>Soorten vragen bij examenteksten Duits</vt:lpstr>
      <vt:lpstr>Scanvragen</vt:lpstr>
      <vt:lpstr>Stappenplan voor het maken van scanning</vt:lpstr>
      <vt:lpstr>Gewone teksten</vt:lpstr>
      <vt:lpstr>Inhoudsopgaven of indexen</vt:lpstr>
      <vt:lpstr>Open vragen</vt:lpstr>
      <vt:lpstr>meerkeuzevragen</vt:lpstr>
      <vt:lpstr>meerkeuzevragen</vt:lpstr>
      <vt:lpstr>gatentekst</vt:lpstr>
      <vt:lpstr>Bronnen:  http://edu.hethooghuis.nl/en/lets-go-digital/4-VMBO-k/leerlingen%20CD%20ROM/tekstverklaren/Leesstrategie%C3%ABn%20bij%20examenteksten.htm   file:///F:/Master%20Duits/module%20arrangeren/421-831-1-SM%20artikel%20van%20prof.%20Westh..pdf   https://leeuwenhorstduits.wikispaces.com/file/view/Leesstrategiëen.doc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Soorten vragen bij examenteksten Duits</dc:title>
  <dc:creator>J Dam</dc:creator>
  <cp:lastModifiedBy>J Dam</cp:lastModifiedBy>
  <cp:revision>10</cp:revision>
  <dcterms:created xsi:type="dcterms:W3CDTF">2018-05-03T08:36:28Z</dcterms:created>
  <dcterms:modified xsi:type="dcterms:W3CDTF">2018-05-03T12:01:12Z</dcterms:modified>
</cp:coreProperties>
</file>